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9" r:id="rId2"/>
    <p:sldId id="410" r:id="rId3"/>
    <p:sldId id="414" r:id="rId4"/>
    <p:sldId id="444" r:id="rId5"/>
    <p:sldId id="446" r:id="rId6"/>
    <p:sldId id="445" r:id="rId7"/>
    <p:sldId id="447" r:id="rId8"/>
    <p:sldId id="448" r:id="rId9"/>
    <p:sldId id="449" r:id="rId10"/>
    <p:sldId id="450" r:id="rId11"/>
    <p:sldId id="453" r:id="rId12"/>
    <p:sldId id="455" r:id="rId13"/>
    <p:sldId id="458" r:id="rId14"/>
    <p:sldId id="45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0000CC"/>
    <a:srgbClr val="4DD353"/>
    <a:srgbClr val="48BE6F"/>
    <a:srgbClr val="FF0066"/>
    <a:srgbClr val="006600"/>
    <a:srgbClr val="00863D"/>
    <a:srgbClr val="70EB5F"/>
    <a:srgbClr val="913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3" autoAdjust="0"/>
    <p:restoredTop sz="94693" autoAdjust="0"/>
  </p:normalViewPr>
  <p:slideViewPr>
    <p:cSldViewPr>
      <p:cViewPr varScale="1">
        <p:scale>
          <a:sx n="52" d="100"/>
          <a:sy n="52" d="100"/>
        </p:scale>
        <p:origin x="-8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8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78DFA-C227-4A6C-AA64-CDEF3A701295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394BF-9A90-42D5-B691-A8D3D991FA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61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52B9-930C-4267-9C51-7840400D89A2}" type="datetime1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D9BE-5C1F-4898-9D36-122B07302A54}" type="datetime1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8021"/>
            <a:ext cx="2133600" cy="365125"/>
          </a:xfrm>
        </p:spPr>
        <p:txBody>
          <a:bodyPr/>
          <a:lstStyle>
            <a:lvl1pPr>
              <a:defRPr sz="2000">
                <a:solidFill>
                  <a:srgbClr val="FF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D9DA1-7CD0-421B-91A2-E27D2D01B6BD}" type="datetime1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152400"/>
            <a:ext cx="2133600" cy="365125"/>
          </a:xfrm>
        </p:spPr>
        <p:txBody>
          <a:bodyPr/>
          <a:lstStyle>
            <a:lvl1pPr>
              <a:defRPr sz="2000">
                <a:solidFill>
                  <a:srgbClr val="FF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165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F8B9-046E-CA4E-895C-9D9FE4F9E0EB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58EC-5E12-9A42-BFD2-F044C2E31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5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1">
                <a:solidFill>
                  <a:srgbClr val="3B2F9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C721-A7BA-4F76-91B4-69385532192B}" type="datetime1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 sz="2000">
                <a:solidFill>
                  <a:srgbClr val="FF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B75F-CD40-4AFF-92D6-70FA6D6092AE}" type="datetime1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4358" y="0"/>
            <a:ext cx="2133600" cy="365125"/>
          </a:xfrm>
        </p:spPr>
        <p:txBody>
          <a:bodyPr/>
          <a:lstStyle>
            <a:lvl1pPr>
              <a:defRPr sz="2000">
                <a:solidFill>
                  <a:srgbClr val="FF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F4E2-99F9-4A0B-BB8C-D402CBB631F3}" type="datetime1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 sz="2000">
                <a:solidFill>
                  <a:srgbClr val="FF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239D9-126F-46E7-AC83-5C83C8B158DA}" type="datetime1">
              <a:rPr lang="en-US" smtClean="0"/>
              <a:t>11/12/2014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58000" y="152400"/>
            <a:ext cx="2133600" cy="365125"/>
          </a:xfrm>
        </p:spPr>
        <p:txBody>
          <a:bodyPr/>
          <a:lstStyle>
            <a:lvl1pPr>
              <a:defRPr sz="2000">
                <a:solidFill>
                  <a:srgbClr val="FF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66FE-9EB2-428F-BE2D-FBD946001582}" type="datetime1">
              <a:rPr lang="en-US" smtClean="0"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4178-DE34-4A78-9FB4-14F98A1D901A}" type="datetime1">
              <a:rPr lang="en-US" smtClean="0"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6389" y="76200"/>
            <a:ext cx="2133600" cy="365125"/>
          </a:xfrm>
        </p:spPr>
        <p:txBody>
          <a:bodyPr/>
          <a:lstStyle>
            <a:lvl1pPr>
              <a:defRPr sz="2000">
                <a:solidFill>
                  <a:srgbClr val="FF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78BA-76DA-44D3-A3FF-0038A9B8BEDA}" type="datetime1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152400"/>
            <a:ext cx="2133600" cy="365125"/>
          </a:xfrm>
        </p:spPr>
        <p:txBody>
          <a:bodyPr/>
          <a:lstStyle>
            <a:lvl1pPr>
              <a:defRPr sz="2000">
                <a:solidFill>
                  <a:srgbClr val="FF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C5DF-B843-4C44-9D7C-D25B6F855C62}" type="datetime1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152400"/>
            <a:ext cx="2133600" cy="365125"/>
          </a:xfrm>
        </p:spPr>
        <p:txBody>
          <a:bodyPr/>
          <a:lstStyle>
            <a:lvl1pPr>
              <a:defRPr sz="2000">
                <a:solidFill>
                  <a:srgbClr val="FF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2866E-BA8C-496E-BE0C-26634C1496DF}" type="datetime1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  <p:sldLayoutId id="2147483666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036" y="1066800"/>
            <a:ext cx="8382000" cy="1470025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Quantifying North American methane emissions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using satellite observations of methane columns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 smtClean="0"/>
              <a:t>Daniel J. Jacob</a:t>
            </a:r>
            <a:endParaRPr lang="en-US" dirty="0"/>
          </a:p>
        </p:txBody>
      </p:sp>
      <p:pic>
        <p:nvPicPr>
          <p:cNvPr id="5" name="Picture 5" descr="logo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333876"/>
            <a:ext cx="2971800" cy="22288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3124" y="2590800"/>
            <a:ext cx="900182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with</a:t>
            </a: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Alex Turner, Bram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Maasakkers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Melissa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Sulprizio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Kevin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Wecht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(Harvard)</a:t>
            </a: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Anthony Bloom, Kevin Bowman (JPL)</a:t>
            </a: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Tom Wirth, Melissa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Weitz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Leif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Hockstad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Bill Irving (EPA)</a:t>
            </a: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Robert Parker,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Hartmut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Boesch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(U. Leicester)</a:t>
            </a:r>
          </a:p>
          <a:p>
            <a:pPr algn="ctr"/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4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45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Methane emissions in CONUS:</a:t>
            </a:r>
            <a:br>
              <a:rPr lang="en-US" dirty="0" smtClean="0"/>
            </a:br>
            <a:r>
              <a:rPr lang="en-US" dirty="0" smtClean="0"/>
              <a:t>comparison to previous studies, attribution to source types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619" y="4875836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Anthropogenic emissions are 50% higher than EPA national inventory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Attribution of underestimate to oil/gas or livestock is sensitive to assumptions on prior errors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Improve source attribution in the future by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Better observing system (more GOSAT years, TROPOMI, SEAC</a:t>
            </a:r>
            <a:r>
              <a:rPr lang="en-US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RS,…)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Better bottom-up inventory (gridded  EPA inventory, wetlands)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00279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67600" y="2895600"/>
            <a:ext cx="1311256" cy="73866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Ranges from </a:t>
            </a:r>
          </a:p>
          <a:p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rior error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assumptions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2948" y="6488668"/>
            <a:ext cx="2463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Turner et al., in prep.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477000" y="3311098"/>
            <a:ext cx="914400" cy="6513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200900" y="3463498"/>
            <a:ext cx="190500" cy="3256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10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871" y="0"/>
            <a:ext cx="8229600" cy="1143000"/>
          </a:xfrm>
        </p:spPr>
        <p:txBody>
          <a:bodyPr/>
          <a:lstStyle/>
          <a:p>
            <a:r>
              <a:rPr lang="en-US" dirty="0" smtClean="0"/>
              <a:t>Construction of a 0.1</a:t>
            </a:r>
            <a:r>
              <a:rPr lang="en-US" baseline="30000" dirty="0" smtClean="0"/>
              <a:t>o</a:t>
            </a:r>
            <a:r>
              <a:rPr lang="en-US" dirty="0" smtClean="0"/>
              <a:t>x0.1</a:t>
            </a:r>
            <a:r>
              <a:rPr lang="en-US" baseline="30000" dirty="0" smtClean="0"/>
              <a:t>o</a:t>
            </a:r>
            <a:r>
              <a:rPr lang="en-US" dirty="0" smtClean="0"/>
              <a:t> monthly gridded version</a:t>
            </a:r>
            <a:br>
              <a:rPr lang="en-US" dirty="0" smtClean="0"/>
            </a:br>
            <a:r>
              <a:rPr lang="en-US" dirty="0" smtClean="0"/>
              <a:t>of the EPA national bottom-up inventory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2006" y="1066800"/>
            <a:ext cx="868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Use monthly state/county/GGRP/algorithm info from EPA, further distribute with data from other sources (USDA, EIA,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DrillingInfo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,…)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Done as collaboration between Harvard and EPA Climate Change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Division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Provide improved  prior for inversions and feedback  to guide improvement in bottom-up inventory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3683" y="2618834"/>
            <a:ext cx="8996517" cy="3798503"/>
            <a:chOff x="135193" y="2618834"/>
            <a:chExt cx="8996517" cy="3798503"/>
          </a:xfrm>
        </p:grpSpPr>
        <p:pic>
          <p:nvPicPr>
            <p:cNvPr id="6" name="Picture 5" descr="CMS_Ent_Edgar copy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9" t="26076" r="7384" b="27148"/>
            <a:stretch/>
          </p:blipFill>
          <p:spPr>
            <a:xfrm>
              <a:off x="135193" y="2618834"/>
              <a:ext cx="8996517" cy="379850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668888" y="4518085"/>
              <a:ext cx="2198038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EPA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livestock</a:t>
              </a:r>
            </a:p>
            <a:p>
              <a:r>
                <a:rPr lang="en-US" b="1" dirty="0">
                  <a:latin typeface="Arial" pitchFamily="34" charset="0"/>
                  <a:cs typeface="Arial" pitchFamily="34" charset="0"/>
                </a:rPr>
                <a:t>e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nteric emissions.</a:t>
              </a:r>
            </a:p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2012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288" y="2618834"/>
            <a:ext cx="9020013" cy="3756085"/>
            <a:chOff x="-1937288" y="762000"/>
            <a:chExt cx="9020013" cy="375608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9" t="26075" r="7949" b="27671"/>
            <a:stretch/>
          </p:blipFill>
          <p:spPr>
            <a:xfrm>
              <a:off x="-1937288" y="762000"/>
              <a:ext cx="9020013" cy="375608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972816" y="2257966"/>
              <a:ext cx="1651029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Livestock</a:t>
              </a:r>
              <a:br>
                <a:rPr lang="en-US" sz="2400" b="1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(enteric)</a:t>
              </a:r>
            </a:p>
            <a:p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EPA, 2012</a:t>
              </a:r>
              <a:endParaRPr lang="en-US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715000" y="6477000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Maasakkers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et al., in progress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6200" y="2621796"/>
            <a:ext cx="9067800" cy="3798503"/>
            <a:chOff x="228600" y="2438400"/>
            <a:chExt cx="9067800" cy="3798503"/>
          </a:xfrm>
          <a:solidFill>
            <a:schemeClr val="bg1"/>
          </a:solidFill>
        </p:grpSpPr>
        <p:pic>
          <p:nvPicPr>
            <p:cNvPr id="13" name="Picture 12" descr="CMS_Ent_Edgar copy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9" t="26076" r="7384" b="27148"/>
            <a:stretch/>
          </p:blipFill>
          <p:spPr>
            <a:xfrm>
              <a:off x="228600" y="2438400"/>
              <a:ext cx="9067800" cy="3798503"/>
            </a:xfrm>
            <a:prstGeom prst="rect">
              <a:avLst/>
            </a:prstGeom>
            <a:grpFill/>
          </p:spPr>
        </p:pic>
        <p:sp>
          <p:nvSpPr>
            <p:cNvPr id="14" name="TextBox 13"/>
            <p:cNvSpPr txBox="1"/>
            <p:nvPr/>
          </p:nvSpPr>
          <p:spPr>
            <a:xfrm>
              <a:off x="6725154" y="3931404"/>
              <a:ext cx="2153154" cy="120032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Livestock</a:t>
              </a:r>
              <a:br>
                <a:rPr lang="en-US" sz="2400" b="1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(enteric)</a:t>
              </a:r>
            </a:p>
            <a:p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EDGAR, 2010</a:t>
              </a:r>
              <a:endParaRPr lang="en-US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-572530" y="2590800"/>
            <a:ext cx="9581535" cy="3886200"/>
            <a:chOff x="-1221236" y="2495101"/>
            <a:chExt cx="9581535" cy="3886200"/>
          </a:xfrm>
          <a:solidFill>
            <a:schemeClr val="bg1"/>
          </a:solidFill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49" r="8824" b="26494"/>
            <a:stretch/>
          </p:blipFill>
          <p:spPr>
            <a:xfrm>
              <a:off x="-1221236" y="2495101"/>
              <a:ext cx="9581535" cy="3886200"/>
            </a:xfrm>
            <a:prstGeom prst="rect">
              <a:avLst/>
            </a:prstGeom>
            <a:grpFill/>
          </p:spPr>
        </p:pic>
        <p:sp>
          <p:nvSpPr>
            <p:cNvPr id="17" name="TextBox 16"/>
            <p:cNvSpPr txBox="1"/>
            <p:nvPr/>
          </p:nvSpPr>
          <p:spPr>
            <a:xfrm>
              <a:off x="6285494" y="4070556"/>
              <a:ext cx="2010102" cy="120032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Livestock</a:t>
              </a:r>
              <a:br>
                <a:rPr lang="en-US" sz="2400" b="1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(enteric)</a:t>
              </a:r>
            </a:p>
            <a:p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EPA-EDGAR</a:t>
              </a:r>
              <a:endParaRPr lang="en-US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687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871" y="0"/>
            <a:ext cx="8229600" cy="1143000"/>
          </a:xfrm>
        </p:spPr>
        <p:txBody>
          <a:bodyPr/>
          <a:lstStyle/>
          <a:p>
            <a:r>
              <a:rPr lang="en-US" dirty="0" smtClean="0"/>
              <a:t>Construction of a 0.1</a:t>
            </a:r>
            <a:r>
              <a:rPr lang="en-US" baseline="30000" dirty="0" smtClean="0"/>
              <a:t>o</a:t>
            </a:r>
            <a:r>
              <a:rPr lang="en-US" dirty="0" smtClean="0"/>
              <a:t>x0.1</a:t>
            </a:r>
            <a:r>
              <a:rPr lang="en-US" baseline="30000" dirty="0" smtClean="0"/>
              <a:t>o</a:t>
            </a:r>
            <a:r>
              <a:rPr lang="en-US" dirty="0" smtClean="0"/>
              <a:t> monthly gridded version</a:t>
            </a:r>
            <a:br>
              <a:rPr lang="en-US" dirty="0" smtClean="0"/>
            </a:br>
            <a:r>
              <a:rPr lang="en-US" dirty="0" smtClean="0"/>
              <a:t>of the EPA national bottom-up inventory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75" b="26391"/>
          <a:stretch/>
        </p:blipFill>
        <p:spPr>
          <a:xfrm>
            <a:off x="-589059" y="2616958"/>
            <a:ext cx="10508930" cy="38600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42392" y="4114800"/>
            <a:ext cx="1651029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Livestock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(manure)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EPA, 2012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602931" y="2590800"/>
            <a:ext cx="10508931" cy="3808584"/>
            <a:chOff x="-682466" y="2590800"/>
            <a:chExt cx="10508931" cy="380858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933" b="27166"/>
            <a:stretch/>
          </p:blipFill>
          <p:spPr>
            <a:xfrm>
              <a:off x="-682466" y="2590800"/>
              <a:ext cx="10508931" cy="380858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858000" y="4114800"/>
              <a:ext cx="2153154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Livestock</a:t>
              </a:r>
              <a:br>
                <a:rPr lang="en-US" sz="2400" b="1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(manure)</a:t>
              </a:r>
            </a:p>
            <a:p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EDGAR, 2010</a:t>
              </a:r>
              <a:endParaRPr lang="en-US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602927" y="2590800"/>
            <a:ext cx="10508927" cy="3749591"/>
            <a:chOff x="-682464" y="2590800"/>
            <a:chExt cx="10508927" cy="374959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933" b="27893"/>
            <a:stretch/>
          </p:blipFill>
          <p:spPr>
            <a:xfrm>
              <a:off x="-682464" y="2590800"/>
              <a:ext cx="10508927" cy="374959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942392" y="4114800"/>
              <a:ext cx="2180020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Livestock</a:t>
              </a:r>
              <a:br>
                <a:rPr lang="en-US" sz="2400" b="1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(manure)</a:t>
              </a:r>
            </a:p>
            <a:p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EPA-EDGAR  </a:t>
              </a:r>
              <a:endParaRPr lang="en-US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15000" y="6477000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Maasakkers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et al., in progress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2006" y="1066800"/>
            <a:ext cx="868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Use monthly state/county/GGRP/algorithm info from EPA, further distribute with data from other sources (USDA, EIA,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DrillingInfo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,…)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Done as collaboration between Harvard and EPA Climate Change Division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Provide improved  prior for inversions and feedback  to guide improvement in bottom-up inventory</a:t>
            </a:r>
          </a:p>
        </p:txBody>
      </p:sp>
    </p:spTree>
    <p:extLst>
      <p:ext uri="{BB962C8B-B14F-4D97-AF65-F5344CB8AC3E}">
        <p14:creationId xmlns:p14="http://schemas.microsoft.com/office/powerpoint/2010/main" val="128956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871" y="0"/>
            <a:ext cx="8229600" cy="1143000"/>
          </a:xfrm>
        </p:spPr>
        <p:txBody>
          <a:bodyPr/>
          <a:lstStyle/>
          <a:p>
            <a:r>
              <a:rPr lang="en-US" dirty="0" smtClean="0"/>
              <a:t>Construction of a 0.1</a:t>
            </a:r>
            <a:r>
              <a:rPr lang="en-US" baseline="30000" dirty="0" smtClean="0"/>
              <a:t>o</a:t>
            </a:r>
            <a:r>
              <a:rPr lang="en-US" dirty="0" smtClean="0"/>
              <a:t>x0.1</a:t>
            </a:r>
            <a:r>
              <a:rPr lang="en-US" baseline="30000" dirty="0" smtClean="0"/>
              <a:t>o</a:t>
            </a:r>
            <a:r>
              <a:rPr lang="en-US" dirty="0" smtClean="0"/>
              <a:t> monthly gridded version</a:t>
            </a:r>
            <a:br>
              <a:rPr lang="en-US" dirty="0" smtClean="0"/>
            </a:br>
            <a:r>
              <a:rPr lang="en-US" dirty="0" smtClean="0"/>
              <a:t>of the EPA national bottom-up inventory</a:t>
            </a:r>
            <a:endParaRPr lang="en-US" dirty="0"/>
          </a:p>
        </p:txBody>
      </p:sp>
      <p:pic>
        <p:nvPicPr>
          <p:cNvPr id="7" name="Picture 6" descr="CMS_Ric_Edgar copy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1" t="43394" r="44090" b="42869"/>
          <a:stretch/>
        </p:blipFill>
        <p:spPr>
          <a:xfrm>
            <a:off x="3733800" y="3124200"/>
            <a:ext cx="2347385" cy="280038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2" t="43405" r="44090" b="42867"/>
          <a:stretch/>
        </p:blipFill>
        <p:spPr>
          <a:xfrm>
            <a:off x="1143000" y="3126525"/>
            <a:ext cx="2350008" cy="279806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2" t="43449" r="44090" b="42821"/>
          <a:stretch/>
        </p:blipFill>
        <p:spPr>
          <a:xfrm>
            <a:off x="6324600" y="3126525"/>
            <a:ext cx="2350008" cy="279806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18419" y="2696815"/>
            <a:ext cx="7299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Rice: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EPA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EDGAR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Difference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2006" y="1066800"/>
            <a:ext cx="868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Use monthly state/county/GGRP/algorithm info from EPA, further distribute with data from other sources (USDA, EIA,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DrillingInfo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,…)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Done as collaboration between Harvard and EPA Climate Change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Division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Provide improved  prior for inversions and feedback  to guide improvement in bottom-up inventory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0" y="6477000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Maasakkers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et al., in progress</a:t>
            </a:r>
          </a:p>
        </p:txBody>
      </p:sp>
    </p:spTree>
    <p:extLst>
      <p:ext uri="{BB962C8B-B14F-4D97-AF65-F5344CB8AC3E}">
        <p14:creationId xmlns:p14="http://schemas.microsoft.com/office/powerpoint/2010/main" val="356787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37" y="-152400"/>
            <a:ext cx="8734427" cy="1143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of a global and N American wetland and rice </a:t>
            </a:r>
            <a:b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bottom-up emissions inventory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MS_WCH4_v1_MsTMIP_Z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2" y="2156393"/>
            <a:ext cx="1978196" cy="1483295"/>
          </a:xfrm>
          <a:prstGeom prst="rect">
            <a:avLst/>
          </a:prstGeom>
        </p:spPr>
      </p:pic>
      <p:pic>
        <p:nvPicPr>
          <p:cNvPr id="5" name="Picture 4" descr="CMS_WCH4_v1_MEaSUREs_MA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2" y="4978813"/>
            <a:ext cx="2079964" cy="15596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574" y="3914771"/>
            <a:ext cx="31591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Wetland Extent</a:t>
            </a:r>
          </a:p>
          <a:p>
            <a:r>
              <a:rPr lang="en-US" i="1" dirty="0" err="1" smtClean="0"/>
              <a:t>MEaSUREs</a:t>
            </a:r>
            <a:r>
              <a:rPr lang="en-US" i="1" dirty="0" smtClean="0"/>
              <a:t> and GIEMS multi-satellite datasets </a:t>
            </a:r>
            <a:endParaRPr lang="en-US" sz="1100" i="1" dirty="0"/>
          </a:p>
          <a:p>
            <a:r>
              <a:rPr lang="en-US" sz="1100" i="1" dirty="0" err="1" smtClean="0"/>
              <a:t>wetlands.jpl.nasa.gov</a:t>
            </a:r>
            <a:r>
              <a:rPr lang="en-US" sz="1100" i="1" dirty="0" smtClean="0"/>
              <a:t>, </a:t>
            </a:r>
            <a:r>
              <a:rPr lang="en-US" sz="1100" i="1" dirty="0" err="1" smtClean="0"/>
              <a:t>Shroeder</a:t>
            </a:r>
            <a:r>
              <a:rPr lang="en-US" sz="1100" i="1" dirty="0" smtClean="0"/>
              <a:t> et al., 2014, </a:t>
            </a:r>
            <a:r>
              <a:rPr lang="en-US" sz="1100" i="1" dirty="0" err="1" smtClean="0"/>
              <a:t>Prigent</a:t>
            </a:r>
            <a:r>
              <a:rPr lang="en-US" sz="1100" i="1" dirty="0" smtClean="0"/>
              <a:t> et al., 2007</a:t>
            </a:r>
            <a:endParaRPr lang="en-US" sz="1100" i="1" dirty="0"/>
          </a:p>
          <a:p>
            <a:endParaRPr lang="en-US" b="1" dirty="0"/>
          </a:p>
          <a:p>
            <a:endParaRPr lang="en-US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55573" y="1412874"/>
            <a:ext cx="355917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Terrestrial biosphere models</a:t>
            </a:r>
          </a:p>
          <a:p>
            <a:r>
              <a:rPr lang="en-US" i="1" dirty="0" err="1" smtClean="0"/>
              <a:t>MsTMIP</a:t>
            </a:r>
            <a:r>
              <a:rPr lang="en-US" i="1" dirty="0" smtClean="0"/>
              <a:t> model ensemble</a:t>
            </a:r>
          </a:p>
          <a:p>
            <a:r>
              <a:rPr lang="en-US" sz="1000" i="1" dirty="0" err="1" smtClean="0"/>
              <a:t>Huntzinger</a:t>
            </a:r>
            <a:r>
              <a:rPr lang="en-US" sz="1000" i="1" dirty="0" smtClean="0"/>
              <a:t> et al., 2013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59651" y="1118942"/>
            <a:ext cx="2369974" cy="9227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Wetland &amp; Rice CH4 emissions model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5573" y="1412874"/>
            <a:ext cx="3159124" cy="23356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5572" y="3934839"/>
            <a:ext cx="3159125" cy="24708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Elbow Connector 17"/>
          <p:cNvCxnSpPr>
            <a:stCxn id="12" idx="3"/>
          </p:cNvCxnSpPr>
          <p:nvPr/>
        </p:nvCxnSpPr>
        <p:spPr>
          <a:xfrm flipV="1">
            <a:off x="3314697" y="1412874"/>
            <a:ext cx="2744954" cy="1167829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flipV="1">
            <a:off x="3325973" y="1857375"/>
            <a:ext cx="2733678" cy="2643413"/>
          </a:xfrm>
          <a:prstGeom prst="bentConnector3">
            <a:avLst>
              <a:gd name="adj1" fmla="val 6277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CMS_WCH4_v1_globalmean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1" r="18521" b="49180"/>
          <a:stretch/>
        </p:blipFill>
        <p:spPr>
          <a:xfrm>
            <a:off x="5302588" y="4194020"/>
            <a:ext cx="3587412" cy="2344395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5302588" y="2942608"/>
            <a:ext cx="3587412" cy="3799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2" name="Straight Arrow Connector 51"/>
          <p:cNvCxnSpPr>
            <a:stCxn id="11" idx="2"/>
          </p:cNvCxnSpPr>
          <p:nvPr/>
        </p:nvCxnSpPr>
        <p:spPr>
          <a:xfrm>
            <a:off x="7244638" y="2041724"/>
            <a:ext cx="0" cy="9008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302588" y="3045627"/>
            <a:ext cx="35874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Bottom up </a:t>
            </a:r>
            <a:r>
              <a:rPr lang="en-US" b="1" dirty="0"/>
              <a:t>CMS wetland and rice </a:t>
            </a:r>
            <a:r>
              <a:rPr lang="en-US" b="1" dirty="0" smtClean="0"/>
              <a:t>CH</a:t>
            </a:r>
            <a:r>
              <a:rPr lang="en-US" b="1" baseline="-25000" dirty="0" smtClean="0"/>
              <a:t>4</a:t>
            </a:r>
            <a:r>
              <a:rPr lang="en-US" b="1" dirty="0" smtClean="0"/>
              <a:t> emission inventory: </a:t>
            </a:r>
            <a:r>
              <a:rPr lang="en-US" dirty="0" smtClean="0"/>
              <a:t>global </a:t>
            </a:r>
            <a:r>
              <a:rPr lang="en-US" dirty="0"/>
              <a:t>m</a:t>
            </a:r>
            <a:r>
              <a:rPr lang="en-US" dirty="0" smtClean="0"/>
              <a:t>onthly 1x1 degree CH</a:t>
            </a:r>
            <a:r>
              <a:rPr lang="en-US" baseline="-25000" dirty="0" smtClean="0"/>
              <a:t>4</a:t>
            </a:r>
            <a:r>
              <a:rPr lang="en-US" dirty="0" smtClean="0"/>
              <a:t> emission climatology.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5147" y="6476452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Bloom et al., in progress</a:t>
            </a:r>
          </a:p>
        </p:txBody>
      </p:sp>
    </p:spTree>
    <p:extLst>
      <p:ext uri="{BB962C8B-B14F-4D97-AF65-F5344CB8AC3E}">
        <p14:creationId xmlns:p14="http://schemas.microsoft.com/office/powerpoint/2010/main" val="244819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50" y="-228600"/>
            <a:ext cx="8610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Importance of methane for climate policy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485" y="919871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Present-day emission-based forcing of methane is 0.95 W m</a:t>
            </a:r>
            <a:r>
              <a:rPr lang="en-US" b="1" baseline="30000" dirty="0" smtClean="0">
                <a:solidFill>
                  <a:srgbClr val="000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b="1" dirty="0" smtClean="0">
                <a:solidFill>
                  <a:srgbClr val="000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(IPCC AR5), compared to 1.8 W m</a:t>
            </a:r>
            <a:r>
              <a:rPr lang="en-US" b="1" baseline="30000" dirty="0" smtClean="0">
                <a:solidFill>
                  <a:srgbClr val="000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b="1" dirty="0" smtClean="0">
                <a:solidFill>
                  <a:srgbClr val="000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CO</a:t>
            </a:r>
            <a:r>
              <a:rPr lang="en-US" b="1" baseline="-25000" dirty="0" smtClean="0">
                <a:solidFill>
                  <a:srgbClr val="000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00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impact of methane is comparable to CO</a:t>
            </a:r>
            <a:r>
              <a:rPr lang="en-US" b="1" baseline="-25000" dirty="0" smtClean="0">
                <a:solidFill>
                  <a:srgbClr val="000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rgbClr val="000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over 20-year horizon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00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Methane controls provide a lever for mitigating near-term climate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Controlling methane has additional benefit for air quality</a:t>
            </a:r>
          </a:p>
          <a:p>
            <a:endParaRPr lang="en-US" b="1" dirty="0">
              <a:solidFill>
                <a:srgbClr val="000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937" y="4622652"/>
            <a:ext cx="357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Problem: large diversity</a:t>
            </a:r>
          </a:p>
          <a:p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 poorly constrained sources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768627" y="3733800"/>
            <a:ext cx="5146773" cy="2895600"/>
            <a:chOff x="-641774" y="2439163"/>
            <a:chExt cx="6432766" cy="4497423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376806" y="5105400"/>
              <a:ext cx="230889" cy="525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8477861"/>
                </p:ext>
              </p:extLst>
            </p:nvPr>
          </p:nvGraphicFramePr>
          <p:xfrm>
            <a:off x="755650" y="3432175"/>
            <a:ext cx="3887788" cy="3190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6" name="Chart" r:id="rId3" imgW="7025748" imgH="3832932" progId="MSGraph.Chart.8">
                    <p:embed followColorScheme="full"/>
                  </p:oleObj>
                </mc:Choice>
                <mc:Fallback>
                  <p:oleObj name="Chart" r:id="rId3" imgW="7025748" imgH="3832932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650" y="3432175"/>
                          <a:ext cx="3887788" cy="3190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106516" y="3127020"/>
              <a:ext cx="1561155" cy="1003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A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Livestock</a:t>
              </a:r>
              <a:endParaRPr lang="en-US" b="1" dirty="0">
                <a:solidFill>
                  <a:srgbClr val="00B0A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rgbClr val="00B0A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110</a:t>
              </a:r>
              <a:endParaRPr lang="en-US" b="1" dirty="0">
                <a:solidFill>
                  <a:srgbClr val="00B0A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4374091" y="4130040"/>
              <a:ext cx="1416901" cy="1003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99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Landfills</a:t>
              </a:r>
              <a:endParaRPr lang="en-US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b="1" dirty="0">
                  <a:solidFill>
                    <a:srgbClr val="FF99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b="1" dirty="0" smtClean="0">
                  <a:solidFill>
                    <a:srgbClr val="FF99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4387850" y="4952999"/>
              <a:ext cx="775769" cy="1003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Gas</a:t>
              </a:r>
              <a:endParaRPr lang="en-US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b="1" dirty="0" smtClean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  <a:endParaRPr lang="en-US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3246511" y="5807909"/>
              <a:ext cx="1182892" cy="100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D0A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Coal</a:t>
              </a:r>
              <a:endParaRPr lang="en-US" b="1" dirty="0">
                <a:solidFill>
                  <a:srgbClr val="00D0A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en-US" b="1" dirty="0" smtClean="0">
                  <a:solidFill>
                    <a:srgbClr val="00D0A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lang="en-US" b="1" dirty="0">
                <a:solidFill>
                  <a:srgbClr val="00D0A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2179559" y="5932710"/>
              <a:ext cx="839882" cy="1003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E7E2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Rice</a:t>
              </a:r>
              <a:endParaRPr lang="en-US" b="1" dirty="0">
                <a:solidFill>
                  <a:srgbClr val="E7E2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rgbClr val="E7E2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lang="en-US" b="1" dirty="0">
                <a:solidFill>
                  <a:srgbClr val="E7E2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796784" y="5882639"/>
              <a:ext cx="1080306" cy="1003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99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 </a:t>
              </a:r>
              <a:endParaRPr lang="en-US" b="1" dirty="0">
                <a:solidFill>
                  <a:srgbClr val="FF99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rgbClr val="FF99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lang="en-US" b="1" dirty="0">
                <a:solidFill>
                  <a:srgbClr val="FF99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-113865" y="3920705"/>
              <a:ext cx="1507862" cy="1003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3F3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Wetlands</a:t>
              </a:r>
              <a:endParaRPr lang="en-US" b="1" dirty="0">
                <a:solidFill>
                  <a:srgbClr val="3F3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b="1" dirty="0" smtClean="0">
                  <a:solidFill>
                    <a:srgbClr val="3F3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160</a:t>
              </a:r>
              <a:endParaRPr lang="en-US" b="1" dirty="0">
                <a:solidFill>
                  <a:srgbClr val="3F3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1868402" y="2833263"/>
              <a:ext cx="920024" cy="1003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C0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Fires</a:t>
              </a:r>
              <a:endParaRPr lang="en-US" b="1" dirty="0">
                <a:solidFill>
                  <a:srgbClr val="00C07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b="1" dirty="0">
                  <a:solidFill>
                    <a:srgbClr val="00C0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b="1" dirty="0" smtClean="0">
                  <a:solidFill>
                    <a:srgbClr val="00C0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b="1" dirty="0">
                <a:solidFill>
                  <a:srgbClr val="00C07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1066800" y="3429000"/>
              <a:ext cx="381000" cy="30480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641774" y="2439163"/>
              <a:ext cx="2394626" cy="1434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Global sources,</a:t>
              </a:r>
            </a:p>
            <a:p>
              <a:r>
                <a:rPr lang="en-U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EDGAR4.2+LPJ</a:t>
              </a:r>
            </a:p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Tg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</a:t>
              </a:r>
              <a:r>
                <a:rPr lang="en-US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768627" y="3733800"/>
            <a:ext cx="5146773" cy="2895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9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"/>
            <a:ext cx="84609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High-resolution satellite-based inverse analysis system </a:t>
            </a:r>
          </a:p>
          <a:p>
            <a:pPr algn="ctr"/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quantify methane emissions in North America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8247" y="3144362"/>
            <a:ext cx="3557384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GEOS-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CTM and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adjoint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x2/3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over N. America</a:t>
            </a: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nested in  4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x5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global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2067" y="1034534"/>
            <a:ext cx="160813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atellite data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5212" y="4267200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Bayesian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inversion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1200" y="4953000"/>
            <a:ext cx="5383205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Optimized emissions at up to 50 km resolution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4234161"/>
            <a:ext cx="1492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Validation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Verification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1604" y="2646463"/>
            <a:ext cx="1864613" cy="36933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uborbital data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47948" y="3153478"/>
            <a:ext cx="3008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Aircraft campaigns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47948" y="3698360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Surface networks</a:t>
            </a:r>
          </a:p>
        </p:txBody>
      </p:sp>
      <p:cxnSp>
        <p:nvCxnSpPr>
          <p:cNvPr id="31" name="Straight Arrow Connector 30"/>
          <p:cNvCxnSpPr>
            <a:stCxn id="10" idx="2"/>
          </p:cNvCxnSpPr>
          <p:nvPr/>
        </p:nvCxnSpPr>
        <p:spPr>
          <a:xfrm flipH="1">
            <a:off x="4606133" y="1403866"/>
            <a:ext cx="1" cy="17864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TextBox 4099"/>
          <p:cNvSpPr txBox="1"/>
          <p:nvPr/>
        </p:nvSpPr>
        <p:spPr>
          <a:xfrm>
            <a:off x="304799" y="2646463"/>
            <a:ext cx="2095445" cy="369332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Bottom-up (prior)</a:t>
            </a:r>
          </a:p>
        </p:txBody>
      </p:sp>
      <p:sp>
        <p:nvSpPr>
          <p:cNvPr id="4101" name="TextBox 4100"/>
          <p:cNvSpPr txBox="1"/>
          <p:nvPr/>
        </p:nvSpPr>
        <p:spPr>
          <a:xfrm>
            <a:off x="114144" y="3153478"/>
            <a:ext cx="22172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EDGAR v4.2 + LPJ</a:t>
            </a:r>
          </a:p>
          <a:p>
            <a:pPr algn="r"/>
            <a:endParaRPr lang="en-US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EPA</a:t>
            </a:r>
          </a:p>
          <a:p>
            <a:pPr algn="r"/>
            <a:r>
              <a:rPr lang="en-US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New wetlands</a:t>
            </a:r>
          </a:p>
        </p:txBody>
      </p:sp>
      <p:cxnSp>
        <p:nvCxnSpPr>
          <p:cNvPr id="38" name="Straight Arrow Connector 37"/>
          <p:cNvCxnSpPr>
            <a:endCxn id="4" idx="1"/>
          </p:cNvCxnSpPr>
          <p:nvPr/>
        </p:nvCxnSpPr>
        <p:spPr>
          <a:xfrm>
            <a:off x="1066800" y="3598829"/>
            <a:ext cx="1751447" cy="7198"/>
          </a:xfrm>
          <a:prstGeom prst="straightConnector1">
            <a:avLst/>
          </a:prstGeom>
          <a:ln w="381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4592633" y="4111155"/>
            <a:ext cx="8612" cy="892342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TextBox 4103"/>
          <p:cNvSpPr txBox="1"/>
          <p:nvPr/>
        </p:nvSpPr>
        <p:spPr>
          <a:xfrm>
            <a:off x="96938" y="5562600"/>
            <a:ext cx="89864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CMS publications so far: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Wecht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et al. [JGR 2014]: inversion of SCIAMACHY data for 2004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Wecht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et al. [ACP 2014]; inversion of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CalNex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data + OSSEs for TROPOMI, Geo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1800" y="1505462"/>
            <a:ext cx="15825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SCIAMACHY</a:t>
            </a:r>
          </a:p>
          <a:p>
            <a:pPr algn="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2002-2005</a:t>
            </a:r>
          </a:p>
          <a:p>
            <a:pPr algn="r"/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TROPOMI</a:t>
            </a:r>
          </a:p>
          <a:p>
            <a:pPr algn="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2016-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64363" y="1494472"/>
            <a:ext cx="17364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GOSAT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2007-</a:t>
            </a:r>
          </a:p>
          <a:p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Geostationary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OSSE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6400800" y="3591631"/>
            <a:ext cx="1751447" cy="7198"/>
          </a:xfrm>
          <a:prstGeom prst="straightConnector1">
            <a:avLst/>
          </a:prstGeom>
          <a:ln w="38100">
            <a:solidFill>
              <a:srgbClr val="0000C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95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37" y="-66228"/>
            <a:ext cx="8229600" cy="1143000"/>
          </a:xfrm>
        </p:spPr>
        <p:txBody>
          <a:bodyPr/>
          <a:lstStyle/>
          <a:p>
            <a:r>
              <a:rPr lang="en-US" dirty="0" smtClean="0"/>
              <a:t>Indirect validation of GOSAT with suborbital data </a:t>
            </a:r>
            <a:br>
              <a:rPr lang="en-US" dirty="0" smtClean="0"/>
            </a:br>
            <a:r>
              <a:rPr lang="en-US" dirty="0" smtClean="0"/>
              <a:t>using GEOS-</a:t>
            </a:r>
            <a:r>
              <a:rPr lang="en-US" dirty="0" err="1" smtClean="0"/>
              <a:t>Chem</a:t>
            </a:r>
            <a:r>
              <a:rPr lang="en-US" dirty="0" smtClean="0"/>
              <a:t> prior as </a:t>
            </a:r>
            <a:r>
              <a:rPr lang="en-US" dirty="0" err="1" smtClean="0"/>
              <a:t>intercomparison</a:t>
            </a:r>
            <a:r>
              <a:rPr lang="en-US" dirty="0" smtClean="0"/>
              <a:t> platform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8" y="1636931"/>
            <a:ext cx="4194568" cy="499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5487" y="990600"/>
            <a:ext cx="3916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 GEOS-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Chem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background bias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vs. global suborbital data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990599"/>
            <a:ext cx="454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Correction of  GOSAT high-latitude bias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73132" y="1447801"/>
            <a:ext cx="3842438" cy="4648199"/>
            <a:chOff x="4876800" y="1295400"/>
            <a:chExt cx="3200400" cy="5575515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7" t="4996" r="53213" b="50000"/>
            <a:stretch/>
          </p:blipFill>
          <p:spPr bwMode="auto">
            <a:xfrm>
              <a:off x="4876800" y="3002014"/>
              <a:ext cx="3048001" cy="1972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3561"/>
            <a:stretch/>
          </p:blipFill>
          <p:spPr bwMode="auto">
            <a:xfrm>
              <a:off x="4876800" y="4953000"/>
              <a:ext cx="3200400" cy="1917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295400"/>
              <a:ext cx="2971800" cy="1729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7772400" y="1840468"/>
            <a:ext cx="98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GOSAT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03539" y="3048000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GEOS-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Chem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minus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GOSAT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74340" y="4572000"/>
            <a:ext cx="15696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GEOS-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Chem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minus</a:t>
            </a:r>
          </a:p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orrected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GOSAT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6553200"/>
            <a:ext cx="248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Turner et al. [in prep]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582696" y="5943600"/>
            <a:ext cx="0" cy="3048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86400" y="6172200"/>
            <a:ext cx="2950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mean single-retrieval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GOSAT precision 13 ppb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1752600"/>
            <a:ext cx="1227900" cy="49244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6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= 0.94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slope = 0.97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8200" y="3317557"/>
            <a:ext cx="1285608" cy="49244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6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= 0.62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slope  = 0.98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5033" y="4953000"/>
            <a:ext cx="1250342" cy="49244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6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= 0.81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Slope =  0.92</a:t>
            </a:r>
          </a:p>
        </p:txBody>
      </p:sp>
    </p:spTree>
    <p:extLst>
      <p:ext uri="{BB962C8B-B14F-4D97-AF65-F5344CB8AC3E}">
        <p14:creationId xmlns:p14="http://schemas.microsoft.com/office/powerpoint/2010/main" val="305313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Balancing aggregation and smoothing inversion errors </a:t>
            </a:r>
            <a:br>
              <a:rPr lang="en-US" dirty="0" smtClean="0"/>
            </a:br>
            <a:r>
              <a:rPr lang="en-US" dirty="0" smtClean="0"/>
              <a:t>in selection of emission state vector dimension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66" y="1560867"/>
            <a:ext cx="22193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413" y="896035"/>
            <a:ext cx="3871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Native-resolution 1/2</a:t>
            </a:r>
            <a:r>
              <a:rPr lang="en-US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x2/3</a:t>
            </a:r>
            <a:r>
              <a:rPr lang="en-US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mission state vector x (</a:t>
            </a:r>
            <a:r>
              <a:rPr lang="en-US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 =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7096)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22391" y="2057400"/>
            <a:ext cx="360220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05980" y="1600200"/>
            <a:ext cx="2755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Aggregation matrix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Symbol"/>
              </a:rPr>
              <a:t>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</a:t>
            </a:r>
            <a:endParaRPr lang="en-US" sz="2400" b="1" baseline="-25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2057400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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Symbol"/>
              </a:rPr>
              <a:t> =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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Symbol"/>
              </a:rPr>
              <a:t>x</a:t>
            </a:r>
            <a:endParaRPr lang="en-US" sz="2400" b="1" baseline="-25000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  <a:sym typeface="Symbol"/>
              </a:rPr>
              <a:t> 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80466"/>
            <a:ext cx="2103784" cy="130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19800" y="896035"/>
            <a:ext cx="3143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Reduced-resolution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state vector x</a:t>
            </a:r>
            <a:r>
              <a:rPr lang="en-US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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(here </a:t>
            </a:r>
            <a:r>
              <a:rPr lang="en-US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8)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4" t="16146" r="37443" b="31931"/>
          <a:stretch/>
        </p:blipFill>
        <p:spPr bwMode="auto">
          <a:xfrm>
            <a:off x="2590800" y="2796064"/>
            <a:ext cx="3886200" cy="263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413" y="5638800"/>
            <a:ext cx="397544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 Posterior  error covariance matrix: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308444"/>
              </p:ext>
            </p:extLst>
          </p:nvPr>
        </p:nvGraphicFramePr>
        <p:xfrm>
          <a:off x="319088" y="5791200"/>
          <a:ext cx="8307387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quation" r:id="rId6" imgW="4140000" imgH="253800" progId="Equation.DSMT4">
                  <p:embed/>
                </p:oleObj>
              </mc:Choice>
              <mc:Fallback>
                <p:oleObj name="Equation" r:id="rId6" imgW="4140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9088" y="5791200"/>
                        <a:ext cx="8307387" cy="50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612728" y="6260068"/>
            <a:ext cx="7614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 Aggregation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                  </a:t>
            </a:r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Smoothing   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Observation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17991" y="3247072"/>
            <a:ext cx="27260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Choose </a:t>
            </a:r>
            <a:r>
              <a:rPr lang="en-US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= 369 for negligible aggregation error; allows analytical inversion with full error characterization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32570" y="5029200"/>
            <a:ext cx="3624710" cy="538609"/>
          </a:xfrm>
          <a:prstGeom prst="rect">
            <a:avLst/>
          </a:prstGeom>
          <a:solidFill>
            <a:schemeClr val="bg1"/>
          </a:solidFill>
        </p:spPr>
        <p:txBody>
          <a:bodyPr wrap="none" tIns="0" rtlCol="0">
            <a:spAutoFit/>
          </a:bodyPr>
          <a:lstStyle/>
          <a:p>
            <a:pPr marL="342900" indent="-342900">
              <a:buAutoNum type="arabicPlain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  10       100        1,000  10,000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Number of state vector elements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541634" y="3944766"/>
            <a:ext cx="243688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Mean error </a:t>
            </a:r>
            <a:r>
              <a:rPr lang="en-US" sz="1600" b="1" smtClean="0">
                <a:latin typeface="Arial" pitchFamily="34" charset="0"/>
                <a:cs typeface="Arial" pitchFamily="34" charset="0"/>
              </a:rPr>
              <a:t>s.d.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ppb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426" y="3385572"/>
            <a:ext cx="22749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Posterior error</a:t>
            </a:r>
          </a:p>
          <a:p>
            <a:pPr algn="r"/>
            <a:r>
              <a: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epends on choice</a:t>
            </a:r>
          </a:p>
          <a:p>
            <a:pPr algn="r"/>
            <a:r>
              <a: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 state vector</a:t>
            </a:r>
          </a:p>
          <a:p>
            <a:pPr algn="r"/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dimension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72903" y="2948693"/>
            <a:ext cx="1808508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6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bservation        </a:t>
            </a:r>
          </a:p>
          <a:p>
            <a:r>
              <a:rPr lang="en-US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ggregation</a:t>
            </a:r>
          </a:p>
          <a:p>
            <a:r>
              <a:rPr lang="en-US" sz="1600" b="1" dirty="0">
                <a:solidFill>
                  <a:srgbClr val="48BE6F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600" b="1" dirty="0" smtClean="0">
                <a:solidFill>
                  <a:srgbClr val="48BE6F"/>
                </a:solidFill>
                <a:latin typeface="Arial" pitchFamily="34" charset="0"/>
                <a:cs typeface="Arial" pitchFamily="34" charset="0"/>
              </a:rPr>
              <a:t>moothing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total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17206" y="6557344"/>
            <a:ext cx="307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Turner and Jacob, in prep.</a:t>
            </a:r>
          </a:p>
        </p:txBody>
      </p:sp>
    </p:spTree>
    <p:extLst>
      <p:ext uri="{BB962C8B-B14F-4D97-AF65-F5344CB8AC3E}">
        <p14:creationId xmlns:p14="http://schemas.microsoft.com/office/powerpoint/2010/main" val="76706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48" y="-31955"/>
            <a:ext cx="897685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radial basis functions (RBFs) with Gaussian mixing model</a:t>
            </a:r>
            <a:br>
              <a:rPr lang="en-US" dirty="0" smtClean="0"/>
            </a:br>
            <a:r>
              <a:rPr lang="en-US" dirty="0" smtClean="0"/>
              <a:t>as state vector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7760" y="4999672"/>
            <a:ext cx="84852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State vector of 367 Gaussian 14-D pdfs optimally selected from similarity criteria in native-resolution state vector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Each 1/2</a:t>
            </a:r>
            <a:r>
              <a:rPr lang="en-US" b="1" baseline="30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x2/3</a:t>
            </a:r>
            <a:r>
              <a:rPr lang="en-US" b="1" baseline="30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grid square is unique linear combination of these pdfs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This  enables native resolution (~50x50 km</a:t>
            </a:r>
            <a:r>
              <a:rPr lang="en-US" b="1" baseline="30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  for major sources and much coarser resolution where not needed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72000" y="990600"/>
            <a:ext cx="3886200" cy="3886200"/>
            <a:chOff x="3505200" y="990600"/>
            <a:chExt cx="3886200" cy="42672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98" b="-2118"/>
            <a:stretch/>
          </p:blipFill>
          <p:spPr bwMode="auto">
            <a:xfrm>
              <a:off x="3505200" y="990600"/>
              <a:ext cx="3886200" cy="426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 flipH="1">
              <a:off x="5334001" y="5181600"/>
              <a:ext cx="2057399" cy="0"/>
            </a:xfrm>
            <a:prstGeom prst="line">
              <a:avLst/>
            </a:prstGeom>
            <a:ln w="571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2290" y="2662535"/>
            <a:ext cx="4353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Dominant RBFs  for emissions</a:t>
            </a:r>
          </a:p>
          <a:p>
            <a:pPr algn="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a Los Angeles  1/2</a:t>
            </a:r>
            <a:r>
              <a:rPr lang="en-US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x2/3</a:t>
            </a:r>
            <a:r>
              <a:rPr lang="en-US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gridsquare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5104" y="6488668"/>
            <a:ext cx="307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Turner and Jacob, in prep.</a:t>
            </a:r>
          </a:p>
        </p:txBody>
      </p:sp>
    </p:spTree>
    <p:extLst>
      <p:ext uri="{BB962C8B-B14F-4D97-AF65-F5344CB8AC3E}">
        <p14:creationId xmlns:p14="http://schemas.microsoft.com/office/powerpoint/2010/main" val="255156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8746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Global inversion of GOSAT data</a:t>
            </a:r>
            <a:br>
              <a:rPr lang="en-US" dirty="0" smtClean="0"/>
            </a:br>
            <a:r>
              <a:rPr lang="en-US" dirty="0" smtClean="0"/>
              <a:t>feeds boundary conditions for North American inversion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" y="1458254"/>
            <a:ext cx="3876675" cy="20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87752"/>
            <a:ext cx="3838575" cy="195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600" y="1081548"/>
            <a:ext cx="3707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GOSAT observations, 2009-2011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5" y="4038600"/>
            <a:ext cx="3819525" cy="203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33400" y="3447450"/>
            <a:ext cx="0" cy="595104"/>
          </a:xfrm>
          <a:prstGeom prst="straightConnector1">
            <a:avLst/>
          </a:prstGeom>
          <a:ln w="38100">
            <a:solidFill>
              <a:srgbClr val="00863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9600" y="3468469"/>
            <a:ext cx="2813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Adjoint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-based inversion</a:t>
            </a: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 4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x5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resolution</a:t>
            </a:r>
          </a:p>
        </p:txBody>
      </p:sp>
      <p:sp>
        <p:nvSpPr>
          <p:cNvPr id="16" name="Freeform 15"/>
          <p:cNvSpPr/>
          <p:nvPr/>
        </p:nvSpPr>
        <p:spPr>
          <a:xfrm>
            <a:off x="3819832" y="2580968"/>
            <a:ext cx="1415845" cy="2586213"/>
          </a:xfrm>
          <a:custGeom>
            <a:avLst/>
            <a:gdLst>
              <a:gd name="connsiteX0" fmla="*/ 0 w 1415845"/>
              <a:gd name="connsiteY0" fmla="*/ 2934929 h 2934929"/>
              <a:gd name="connsiteX1" fmla="*/ 589936 w 1415845"/>
              <a:gd name="connsiteY1" fmla="*/ 2934929 h 2934929"/>
              <a:gd name="connsiteX2" fmla="*/ 575187 w 1415845"/>
              <a:gd name="connsiteY2" fmla="*/ 0 h 2934929"/>
              <a:gd name="connsiteX3" fmla="*/ 1415845 w 1415845"/>
              <a:gd name="connsiteY3" fmla="*/ 0 h 293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5845" h="2934929">
                <a:moveTo>
                  <a:pt x="0" y="2934929"/>
                </a:moveTo>
                <a:lnTo>
                  <a:pt x="589936" y="2934929"/>
                </a:lnTo>
                <a:cubicBezTo>
                  <a:pt x="585020" y="1956619"/>
                  <a:pt x="580103" y="978310"/>
                  <a:pt x="575187" y="0"/>
                </a:cubicBezTo>
                <a:lnTo>
                  <a:pt x="1415845" y="0"/>
                </a:lnTo>
              </a:path>
            </a:pathLst>
          </a:custGeom>
          <a:noFill/>
          <a:ln w="38100">
            <a:solidFill>
              <a:srgbClr val="00863D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84025" y="1667470"/>
            <a:ext cx="1351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Dynamic</a:t>
            </a: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b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oundary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conditions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1"/>
          <a:stretch/>
        </p:blipFill>
        <p:spPr bwMode="auto">
          <a:xfrm>
            <a:off x="5243051" y="4038600"/>
            <a:ext cx="3829050" cy="202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>
            <a:off x="5715000" y="3429000"/>
            <a:ext cx="0" cy="595104"/>
          </a:xfrm>
          <a:prstGeom prst="straightConnector1">
            <a:avLst/>
          </a:prstGeom>
          <a:ln w="38100">
            <a:solidFill>
              <a:srgbClr val="00863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36225" y="3387517"/>
            <a:ext cx="236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Analytical inversion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with 369 Gaussians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80825" y="6452108"/>
            <a:ext cx="2463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Turner et al., in prep.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8377" y="5791200"/>
            <a:ext cx="517962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correction factors to EDGAR v4.2 + LPJ prior </a:t>
            </a:r>
          </a:p>
        </p:txBody>
      </p:sp>
    </p:spTree>
    <p:extLst>
      <p:ext uri="{BB962C8B-B14F-4D97-AF65-F5344CB8AC3E}">
        <p14:creationId xmlns:p14="http://schemas.microsoft.com/office/powerpoint/2010/main" val="313962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490" y="-228600"/>
            <a:ext cx="8229600" cy="1143000"/>
          </a:xfrm>
        </p:spPr>
        <p:txBody>
          <a:bodyPr/>
          <a:lstStyle/>
          <a:p>
            <a:r>
              <a:rPr lang="en-US" dirty="0" smtClean="0"/>
              <a:t>Posterior distribution of North American emissions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38981"/>
            <a:ext cx="8429770" cy="546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5456" y="577334"/>
            <a:ext cx="828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Averaging kernel matrix indicates 39 degrees of freedom for signal (DOFS)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02948" y="6488668"/>
            <a:ext cx="2463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Turner et al., in prep.</a:t>
            </a:r>
          </a:p>
        </p:txBody>
      </p:sp>
    </p:spTree>
    <p:extLst>
      <p:ext uri="{BB962C8B-B14F-4D97-AF65-F5344CB8AC3E}">
        <p14:creationId xmlns:p14="http://schemas.microsoft.com/office/powerpoint/2010/main" val="27888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143000"/>
          </a:xfrm>
        </p:spPr>
        <p:txBody>
          <a:bodyPr/>
          <a:lstStyle/>
          <a:p>
            <a:r>
              <a:rPr lang="en-US" dirty="0" smtClean="0"/>
              <a:t>Evaluation of posterior emissions</a:t>
            </a:r>
            <a:br>
              <a:rPr lang="en-US" dirty="0" smtClean="0"/>
            </a:br>
            <a:r>
              <a:rPr lang="en-US" dirty="0" smtClean="0"/>
              <a:t>with independent data sets In contiguous US (CONUS)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4038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7902" y="935363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GEOS-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Chem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simulation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with posterior vs. prior emissions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304" y="1581694"/>
            <a:ext cx="414337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8200" y="1014020"/>
            <a:ext cx="4378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Comparison of California results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to previous inversions of 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CalNex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41467" y="4419600"/>
            <a:ext cx="1702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(Los Angeles)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2948" y="6488668"/>
            <a:ext cx="2463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Turner et al., in prep.</a:t>
            </a:r>
          </a:p>
        </p:txBody>
      </p:sp>
    </p:spTree>
    <p:extLst>
      <p:ext uri="{BB962C8B-B14F-4D97-AF65-F5344CB8AC3E}">
        <p14:creationId xmlns:p14="http://schemas.microsoft.com/office/powerpoint/2010/main" val="324394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tx1"/>
          </a:solidFill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b="1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4155</TotalTime>
  <Words>900</Words>
  <Application>Microsoft Office PowerPoint</Application>
  <PresentationFormat>On-screen Show (4:3)</PresentationFormat>
  <Paragraphs>190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Chart</vt:lpstr>
      <vt:lpstr>Equation</vt:lpstr>
      <vt:lpstr>Quantifying North American methane emissions using satellite observations of methane columns  Daniel J. Jacob</vt:lpstr>
      <vt:lpstr>Importance of methane for climate policy</vt:lpstr>
      <vt:lpstr>PowerPoint Presentation</vt:lpstr>
      <vt:lpstr>Indirect validation of GOSAT with suborbital data  using GEOS-Chem prior as intercomparison platform</vt:lpstr>
      <vt:lpstr>Balancing aggregation and smoothing inversion errors  in selection of emission state vector dimension</vt:lpstr>
      <vt:lpstr>Using radial basis functions (RBFs) with Gaussian mixing model as state vector</vt:lpstr>
      <vt:lpstr>Global inversion of GOSAT data feeds boundary conditions for North American inversion</vt:lpstr>
      <vt:lpstr>Posterior distribution of North American emissions</vt:lpstr>
      <vt:lpstr>Evaluation of posterior emissions with independent data sets In contiguous US (CONUS)</vt:lpstr>
      <vt:lpstr>Methane emissions in CONUS: comparison to previous studies, attribution to source types</vt:lpstr>
      <vt:lpstr>Construction of a 0.1ox0.1o monthly gridded version of the EPA national bottom-up inventory</vt:lpstr>
      <vt:lpstr>Construction of a 0.1ox0.1o monthly gridded version of the EPA national bottom-up inventory</vt:lpstr>
      <vt:lpstr>Construction of a 0.1ox0.1o monthly gridded version of the EPA national bottom-up inventory</vt:lpstr>
      <vt:lpstr>Construction of a global and N American wetland and rice  bottom-up emissions inventory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 Air Quality Applied Sciences Team (AQAST)</dc:title>
  <dc:creator>Daniel Jacob</dc:creator>
  <cp:lastModifiedBy>Daniel Jacob</cp:lastModifiedBy>
  <cp:revision>323</cp:revision>
  <dcterms:created xsi:type="dcterms:W3CDTF">2006-08-16T00:00:00Z</dcterms:created>
  <dcterms:modified xsi:type="dcterms:W3CDTF">2014-11-13T02:47:38Z</dcterms:modified>
</cp:coreProperties>
</file>